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EBC20-DE78-534D-A8E0-24E1FFFFDD4A}" v="24" dt="2026-10-07T04:33:21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0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52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205730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 useBgFill="1">
        <p:nvSpPr>
          <p:cNvPr id="3" name="Rectangle 2"/>
          <p:cNvSpPr/>
          <p:nvPr/>
        </p:nvSpPr>
        <p:spPr>
          <a:xfrm>
            <a:off x="0" y="0"/>
            <a:ext cx="3977639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77639" y="0"/>
            <a:ext cx="109728" cy="6858000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3828" y="614831"/>
            <a:ext cx="6675120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AFAF7"/>
                </a:solidFill>
                <a:latin typeface="Aptos Display"/>
              </a:rPr>
              <a:t>FINDING</a:t>
            </a:r>
            <a:br>
              <a:rPr sz="4000"/>
            </a:br>
            <a:r>
              <a:rPr sz="4000" b="1">
                <a:solidFill>
                  <a:srgbClr val="FAFAF7"/>
                </a:solidFill>
                <a:latin typeface="Aptos Display"/>
              </a:rPr>
              <a:t>YOUR CALLING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7720" y="2515851"/>
            <a:ext cx="594360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F1EDE1"/>
                </a:solidFill>
                <a:latin typeface="Aptos"/>
              </a:rPr>
              <a:t>Pursuing purpose in college</a:t>
            </a:r>
            <a:r>
              <a:rPr lang="en-US" sz="1900" b="0">
                <a:solidFill>
                  <a:srgbClr val="F1EDE1"/>
                </a:solidFill>
                <a:latin typeface="Aptos"/>
              </a:rPr>
              <a:t>…</a:t>
            </a:r>
            <a:r>
              <a:rPr sz="1900" b="0">
                <a:solidFill>
                  <a:srgbClr val="F1EDE1"/>
                </a:solidFill>
                <a:latin typeface="Aptos"/>
              </a:rPr>
              <a:t>and beyond.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3828" y="3510171"/>
            <a:ext cx="530352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CDA44B"/>
                </a:solidFill>
                <a:latin typeface="Aptos"/>
              </a:rPr>
              <a:t>TYREN BROWN, MPH (c)</a:t>
            </a:r>
            <a:endParaRPr lang="en-US" sz="2000" b="1">
              <a:solidFill>
                <a:srgbClr val="CDA44B"/>
              </a:solidFill>
              <a:latin typeface="Aptos"/>
            </a:endParaRPr>
          </a:p>
          <a:p>
            <a:r>
              <a:rPr lang="en-US" sz="2000" i="1">
                <a:solidFill>
                  <a:srgbClr val="CDA44B"/>
                </a:solidFill>
                <a:latin typeface="Aptos"/>
              </a:rPr>
              <a:t>Class of 21’</a:t>
            </a:r>
            <a:endParaRPr sz="2000" i="1">
              <a:solidFill>
                <a:srgbClr val="CDA44B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3828" y="4237201"/>
            <a:ext cx="56692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>
                <a:solidFill>
                  <a:srgbClr val="FAFAF7"/>
                </a:solidFill>
                <a:latin typeface="Aptos"/>
              </a:rPr>
              <a:t>Aspiring Physician  •  Public Speaker</a:t>
            </a:r>
            <a:br/>
            <a:r>
              <a:rPr b="0">
                <a:solidFill>
                  <a:srgbClr val="FAFAF7"/>
                </a:solidFill>
                <a:latin typeface="Aptos"/>
              </a:rPr>
              <a:t>Community Health Researcher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5152" y="5897880"/>
            <a:ext cx="4114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BCC5CF"/>
                </a:solidFill>
                <a:latin typeface="Aptos"/>
              </a:rPr>
              <a:t>For the Senior Class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964B98-ABE4-0446-BFD3-1D0CD721E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72" y="198121"/>
            <a:ext cx="3014778" cy="4053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18655B-4347-20BE-6DB6-5FE4CC73C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9" y="4494530"/>
            <a:ext cx="3784600" cy="2120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61188" y="342119"/>
            <a:ext cx="12553188" cy="6656832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AF7"/>
                </a:solidFill>
                <a:latin typeface="Aptos Display"/>
              </a:rPr>
              <a:t>Where we're going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93292" y="1739586"/>
            <a:ext cx="4895866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sz="2000" b="1">
                <a:solidFill>
                  <a:srgbClr val="FAFAF7"/>
                </a:solidFill>
                <a:latin typeface="Aptos"/>
              </a:rPr>
              <a:t>Impact before 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3292" y="2575481"/>
            <a:ext cx="4895866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US" sz="2000" b="1">
                <a:solidFill>
                  <a:srgbClr val="FAFAF7"/>
                </a:solidFill>
                <a:latin typeface="Aptos"/>
              </a:rPr>
              <a:t>3 Different Students</a:t>
            </a:r>
            <a:endParaRPr sz="20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3292" y="3129474"/>
            <a:ext cx="4895866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sz="2000" b="1">
                <a:solidFill>
                  <a:srgbClr val="FAFAF7"/>
                </a:solidFill>
                <a:latin typeface="Aptos"/>
              </a:rPr>
              <a:t>Discover your calling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3292" y="3824418"/>
            <a:ext cx="4895866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sz="2000" b="1">
                <a:solidFill>
                  <a:srgbClr val="FAFAF7"/>
                </a:solidFill>
                <a:latin typeface="Aptos"/>
              </a:rPr>
              <a:t>Pursue &amp; cultivate 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93292" y="4519362"/>
            <a:ext cx="4895866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sz="2000" b="1">
                <a:solidFill>
                  <a:srgbClr val="FAFAF7"/>
                </a:solidFill>
                <a:latin typeface="Aptos"/>
              </a:rPr>
              <a:t>My journey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93292" y="5214306"/>
            <a:ext cx="4895866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sz="2000" b="1">
                <a:solidFill>
                  <a:srgbClr val="FAFAF7"/>
                </a:solidFill>
                <a:latin typeface="Aptos"/>
              </a:rPr>
              <a:t>Your first-year challenge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1900" y="5295822"/>
            <a:ext cx="992124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b="1" i="1">
                <a:solidFill>
                  <a:srgbClr val="FAFAF7"/>
                </a:solidFill>
                <a:latin typeface="ACADEMY ENGRAVED LET PLAIN:1.0" panose="02000000000000000000" pitchFamily="2" charset="0"/>
              </a:rPr>
              <a:t>“</a:t>
            </a:r>
            <a:r>
              <a:rPr b="1" i="1">
                <a:solidFill>
                  <a:srgbClr val="FAFAF7"/>
                </a:solidFill>
                <a:latin typeface="ACADEMY ENGRAVED LET PLAIN:1.0" panose="02000000000000000000" pitchFamily="2" charset="0"/>
              </a:rPr>
              <a:t>You don't need your whole life figured out.</a:t>
            </a:r>
            <a:br>
              <a:rPr i="1">
                <a:latin typeface="ACADEMY ENGRAVED LET PLAIN:1.0" panose="02000000000000000000" pitchFamily="2" charset="0"/>
              </a:rPr>
            </a:br>
            <a:r>
              <a:rPr b="1" i="1">
                <a:solidFill>
                  <a:srgbClr val="FAFAF7"/>
                </a:solidFill>
                <a:latin typeface="ACADEMY ENGRAVED LET PLAIN:1.0" panose="02000000000000000000" pitchFamily="2" charset="0"/>
              </a:rPr>
              <a:t>You need a direction worth exploring.</a:t>
            </a:r>
            <a:r>
              <a:rPr lang="en-US" b="1" i="1">
                <a:solidFill>
                  <a:srgbClr val="FAFAF7"/>
                </a:solidFill>
                <a:latin typeface="ACADEMY ENGRAVED LET PLAIN:1.0" panose="02000000000000000000" pitchFamily="2" charset="0"/>
              </a:rPr>
              <a:t>"</a:t>
            </a:r>
            <a:endParaRPr b="1" i="1">
              <a:solidFill>
                <a:srgbClr val="FAFAF7"/>
              </a:solidFill>
              <a:latin typeface="ACADEMY ENGRAVED LET PLAIN:1.0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B13BF32-3985-11A1-6649-DED9D173C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604315"/>
            <a:ext cx="4480560" cy="35695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0"/>
            <a:ext cx="12191695" cy="6858000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3000" b="1">
                <a:solidFill>
                  <a:srgbClr val="FAFAF7"/>
                </a:solidFill>
                <a:latin typeface="Aptos Display"/>
              </a:rPr>
              <a:t>Changing the Question</a:t>
            </a:r>
            <a:endParaRPr sz="3000" b="1">
              <a:solidFill>
                <a:srgbClr val="FAFAF7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74519"/>
            <a:ext cx="4572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0">
                <a:solidFill>
                  <a:srgbClr val="BCC5CF"/>
                </a:solidFill>
                <a:latin typeface="Aptos Display"/>
              </a:rPr>
              <a:t>What do you want to do?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7840" y="1901952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1737360"/>
            <a:ext cx="484632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chemeClr val="bg1">
                    <a:lumMod val="85000"/>
                  </a:schemeClr>
                </a:solidFill>
                <a:latin typeface="Aptos Display"/>
              </a:rPr>
              <a:t>What impact do you want to make?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657600"/>
            <a:ext cx="3017520" cy="11887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3913632"/>
            <a:ext cx="250545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FAF7"/>
                </a:solidFill>
                <a:latin typeface="Aptos Display"/>
              </a:rPr>
              <a:t>MAJOR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0432" y="4553712"/>
            <a:ext cx="2505456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CC5CF"/>
                </a:solidFill>
                <a:latin typeface="Aptos"/>
              </a:rPr>
              <a:t>What you study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70432" y="381304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572000" y="3657600"/>
            <a:ext cx="3017520" cy="11887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28032" y="3913632"/>
            <a:ext cx="250545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FAF7"/>
                </a:solidFill>
                <a:latin typeface="Aptos Display"/>
              </a:rPr>
              <a:t>CAREER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8032" y="4553712"/>
            <a:ext cx="2505456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CC5CF"/>
                </a:solidFill>
                <a:latin typeface="Aptos"/>
              </a:rPr>
              <a:t>What you do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28032" y="381304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0" y="3657600"/>
            <a:ext cx="3017520" cy="11887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85632" y="3913632"/>
            <a:ext cx="250545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FAF7"/>
                </a:solidFill>
                <a:latin typeface="Aptos Display"/>
              </a:rPr>
              <a:t>CALLING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85632" y="4553712"/>
            <a:ext cx="2505456" cy="109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CC5CF"/>
                </a:solidFill>
                <a:latin typeface="Aptos"/>
              </a:rPr>
              <a:t>The impact you pursue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85632" y="381304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5349240"/>
            <a:ext cx="1024128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700" b="1" i="1">
                <a:solidFill>
                  <a:srgbClr val="CDA44B"/>
                </a:solidFill>
                <a:latin typeface="Aptos"/>
              </a:rPr>
              <a:t>“</a:t>
            </a:r>
            <a:r>
              <a:rPr sz="1700" b="1" i="1">
                <a:solidFill>
                  <a:srgbClr val="CDA44B"/>
                </a:solidFill>
                <a:latin typeface="Aptos"/>
              </a:rPr>
              <a:t>If money and expectations disappeared for a minute, what problem would you want to help solve?</a:t>
            </a:r>
            <a:r>
              <a:rPr lang="en-US" sz="1700" b="1" i="1">
                <a:solidFill>
                  <a:srgbClr val="CDA44B"/>
                </a:solidFill>
                <a:latin typeface="Aptos"/>
              </a:rPr>
              <a:t>"</a:t>
            </a:r>
            <a:endParaRPr sz="1700" b="1" i="1">
              <a:solidFill>
                <a:srgbClr val="CDA44B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1168"/>
            <a:ext cx="12191695" cy="6656832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347472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DA44B"/>
                </a:solidFill>
                <a:latin typeface="Aptos"/>
              </a:rPr>
              <a:t>WHICH ONE ARE YOU?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3000" b="1">
                <a:solidFill>
                  <a:srgbClr val="FAFAF7"/>
                </a:solidFill>
                <a:latin typeface="Aptos Display"/>
              </a:rPr>
              <a:t>There Are 3 Paths</a:t>
            </a:r>
            <a:endParaRPr sz="3000" b="1">
              <a:solidFill>
                <a:srgbClr val="FAFAF7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3429000" cy="274320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2084832"/>
            <a:ext cx="291693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FAF7"/>
                </a:solidFill>
                <a:latin typeface="Aptos Display"/>
              </a:rPr>
              <a:t>1  I KNOW MY MAJOR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724912"/>
            <a:ext cx="2916936" cy="1664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CC5CF"/>
                </a:solidFill>
                <a:latin typeface="Aptos"/>
              </a:rPr>
              <a:t>You have a direction.</a:t>
            </a:r>
            <a:br/>
            <a:r>
              <a:rPr sz="1400" b="0">
                <a:solidFill>
                  <a:srgbClr val="BCC5CF"/>
                </a:solidFill>
                <a:latin typeface="Aptos"/>
              </a:rPr>
              <a:t>Stay curious anyway.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41832" y="198424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389120" y="1828800"/>
            <a:ext cx="3429000" cy="274320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45152" y="2084832"/>
            <a:ext cx="291693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FAF7"/>
                </a:solidFill>
                <a:latin typeface="Aptos Display"/>
              </a:rPr>
              <a:t>2  I HAVE A MAJOR... FOR 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724912"/>
            <a:ext cx="2916936" cy="1664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CC5CF"/>
                </a:solidFill>
                <a:latin typeface="Aptos"/>
              </a:rPr>
              <a:t>You may change it.</a:t>
            </a:r>
            <a:br/>
            <a:r>
              <a:rPr sz="1400" b="0">
                <a:solidFill>
                  <a:srgbClr val="BCC5CF"/>
                </a:solidFill>
                <a:latin typeface="Aptos"/>
              </a:rPr>
              <a:t>That's normal.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45152" y="198424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092440" y="1828800"/>
            <a:ext cx="3429000" cy="274320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48471" y="2084832"/>
            <a:ext cx="291693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AFAF7"/>
                </a:solidFill>
                <a:latin typeface="Aptos Display"/>
              </a:rPr>
              <a:t>3  I DON'T KNOW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8471" y="2724912"/>
            <a:ext cx="2916936" cy="1664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CC5CF"/>
                </a:solidFill>
                <a:latin typeface="Aptos"/>
              </a:rPr>
              <a:t>You have room to explore.</a:t>
            </a:r>
            <a:br/>
            <a:r>
              <a:rPr sz="1400" b="0">
                <a:solidFill>
                  <a:srgbClr val="BCC5CF"/>
                </a:solidFill>
                <a:latin typeface="Aptos"/>
              </a:rPr>
              <a:t>That's normal, too.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48471" y="198424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286000" y="5166360"/>
            <a:ext cx="758952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2000" b="1" i="1">
                <a:solidFill>
                  <a:srgbClr val="CDA44B"/>
                </a:solidFill>
                <a:latin typeface="Aptos"/>
              </a:rPr>
              <a:t>All to which our natural and a part of the journey!! EMBRACE IT!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51460"/>
            <a:ext cx="12191695" cy="6858000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347472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DA44B"/>
                </a:solidFill>
                <a:latin typeface="Aptos"/>
              </a:rPr>
              <a:t>A WORKING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AF7"/>
                </a:solidFill>
                <a:latin typeface="Aptos Display"/>
              </a:rPr>
              <a:t>Calling, not just major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5</a:t>
            </a:r>
          </a:p>
        </p:txBody>
      </p:sp>
      <p:sp>
        <p:nvSpPr>
          <p:cNvPr id="7" name="Oval 6"/>
          <p:cNvSpPr/>
          <p:nvPr/>
        </p:nvSpPr>
        <p:spPr>
          <a:xfrm>
            <a:off x="914400" y="2057400"/>
            <a:ext cx="1965960" cy="141732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487168"/>
            <a:ext cx="16916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AFAF7"/>
                </a:solidFill>
                <a:latin typeface="Aptos"/>
              </a:rPr>
              <a:t>WHAT MATTERS TO ME?</a:t>
            </a:r>
          </a:p>
        </p:txBody>
      </p:sp>
      <p:sp>
        <p:nvSpPr>
          <p:cNvPr id="9" name="Oval 8"/>
          <p:cNvSpPr/>
          <p:nvPr/>
        </p:nvSpPr>
        <p:spPr>
          <a:xfrm>
            <a:off x="3703320" y="2106246"/>
            <a:ext cx="1965960" cy="141732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840480" y="2487168"/>
            <a:ext cx="16916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AFAF7"/>
                </a:solidFill>
                <a:latin typeface="Aptos"/>
              </a:rPr>
              <a:t>WHAT AM I GOOD AT?</a:t>
            </a:r>
          </a:p>
        </p:txBody>
      </p:sp>
      <p:sp>
        <p:nvSpPr>
          <p:cNvPr id="11" name="Oval 10"/>
          <p:cNvSpPr/>
          <p:nvPr/>
        </p:nvSpPr>
        <p:spPr>
          <a:xfrm>
            <a:off x="6492240" y="2057400"/>
            <a:ext cx="1965960" cy="141732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487168"/>
            <a:ext cx="16916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AFAF7"/>
                </a:solidFill>
                <a:latin typeface="Aptos"/>
              </a:rPr>
              <a:t>WHO DO I WANT TO SERVE?</a:t>
            </a:r>
          </a:p>
        </p:txBody>
      </p:sp>
      <p:sp>
        <p:nvSpPr>
          <p:cNvPr id="13" name="Oval 12"/>
          <p:cNvSpPr/>
          <p:nvPr/>
        </p:nvSpPr>
        <p:spPr>
          <a:xfrm>
            <a:off x="9281160" y="2057400"/>
            <a:ext cx="1965960" cy="141732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418320" y="2487168"/>
            <a:ext cx="16916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AFAF7"/>
                </a:solidFill>
                <a:latin typeface="Aptos"/>
              </a:rPr>
              <a:t>WHAT PROBLEM CAN I HELP SOLVE?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4069080"/>
            <a:ext cx="6675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A44B"/>
                </a:solidFill>
                <a:latin typeface="Aptos Display"/>
              </a:rPr>
              <a:t>Your calling can sit at the intersection.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65960" y="4754880"/>
            <a:ext cx="832104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 i="1">
                <a:solidFill>
                  <a:srgbClr val="BCC5CF"/>
                </a:solidFill>
                <a:latin typeface="Aptos"/>
              </a:rPr>
              <a:t>You may not know the answer today</a:t>
            </a:r>
            <a:r>
              <a:rPr lang="en-US" i="1">
                <a:solidFill>
                  <a:srgbClr val="BCC5CF"/>
                </a:solidFill>
                <a:latin typeface="Aptos"/>
              </a:rPr>
              <a:t>, perhaps maybe not even tomorrow….     </a:t>
            </a:r>
            <a:r>
              <a:rPr sz="1800" b="0" i="1">
                <a:solidFill>
                  <a:srgbClr val="BCC5CF"/>
                </a:solidFill>
                <a:latin typeface="Aptos"/>
              </a:rPr>
              <a:t>College gives you places to test 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EF478257-6FCA-6FEF-913B-C3E064248188}"/>
              </a:ext>
            </a:extLst>
          </p:cNvPr>
          <p:cNvCxnSpPr>
            <a:stCxn id="7" idx="4"/>
          </p:cNvCxnSpPr>
          <p:nvPr/>
        </p:nvCxnSpPr>
        <p:spPr>
          <a:xfrm rot="16200000" flipH="1">
            <a:off x="2137410" y="3234690"/>
            <a:ext cx="822960" cy="1303020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>
            <a:extLst>
              <a:ext uri="{FF2B5EF4-FFF2-40B4-BE49-F238E27FC236}">
                <a16:creationId xmlns:a16="http://schemas.microsoft.com/office/drawing/2014/main" id="{97724DD8-6437-022F-69FF-8731A75F62AB}"/>
              </a:ext>
            </a:extLst>
          </p:cNvPr>
          <p:cNvCxnSpPr>
            <a:stCxn id="13" idx="4"/>
          </p:cNvCxnSpPr>
          <p:nvPr/>
        </p:nvCxnSpPr>
        <p:spPr>
          <a:xfrm rot="5400000">
            <a:off x="9287015" y="3320555"/>
            <a:ext cx="822960" cy="1131291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9E30FBC-BD2C-BFB0-288A-0B4AE51A0AB8}"/>
              </a:ext>
            </a:extLst>
          </p:cNvPr>
          <p:cNvCxnSpPr>
            <a:stCxn id="9" idx="4"/>
          </p:cNvCxnSpPr>
          <p:nvPr/>
        </p:nvCxnSpPr>
        <p:spPr>
          <a:xfrm>
            <a:off x="4686300" y="3523566"/>
            <a:ext cx="0" cy="411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E6F8D9D-271A-B781-EC35-04F4DC16DA7B}"/>
              </a:ext>
            </a:extLst>
          </p:cNvPr>
          <p:cNvCxnSpPr>
            <a:stCxn id="11" idx="4"/>
          </p:cNvCxnSpPr>
          <p:nvPr/>
        </p:nvCxnSpPr>
        <p:spPr>
          <a:xfrm>
            <a:off x="7475220" y="3474720"/>
            <a:ext cx="0" cy="411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0"/>
            <a:ext cx="12191695" cy="6858000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347472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DA44B"/>
                </a:solidFill>
                <a:latin typeface="Aptos"/>
              </a:rPr>
              <a:t>DISCOVER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AF7"/>
                </a:solidFill>
                <a:latin typeface="Aptos Display"/>
              </a:rPr>
              <a:t>Treat college like a </a:t>
            </a:r>
            <a:r>
              <a:rPr lang="en-US" sz="3000" b="1">
                <a:solidFill>
                  <a:srgbClr val="FAFAF7"/>
                </a:solidFill>
                <a:latin typeface="Aptos Display"/>
              </a:rPr>
              <a:t>Chilli</a:t>
            </a:r>
            <a:endParaRPr sz="3000" b="1">
              <a:solidFill>
                <a:srgbClr val="FAFAF7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5560" y="1799082"/>
            <a:ext cx="3337560" cy="1417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1591" y="2055114"/>
            <a:ext cx="282549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91" y="2695193"/>
            <a:ext cx="2825496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Take a class outside your comfort zone.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1591" y="1954530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7681" y="4994910"/>
            <a:ext cx="3337560" cy="1417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3713" y="5250942"/>
            <a:ext cx="282549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JOIN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3713" y="5891021"/>
            <a:ext cx="2825496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Commit to one club, team, or project.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3713" y="515035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366760" y="1783080"/>
            <a:ext cx="3337560" cy="1417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22792" y="2039112"/>
            <a:ext cx="282549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22792" y="2679191"/>
            <a:ext cx="2825496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Volunteer, work, or intern somewhere.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22792" y="193852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51689" y="3394710"/>
            <a:ext cx="3337560" cy="1417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7720" y="3650742"/>
            <a:ext cx="282549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ASK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" y="4290822"/>
            <a:ext cx="2825496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Find a mentor and ask focused questions.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7720" y="3550158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366760" y="4892039"/>
            <a:ext cx="3337560" cy="1417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22792" y="5148071"/>
            <a:ext cx="282549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REFLECT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2792" y="5788151"/>
            <a:ext cx="2825496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Notice what energizes and drains you.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22792" y="5047487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385281" y="3337559"/>
            <a:ext cx="3337560" cy="1417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641313" y="3593591"/>
            <a:ext cx="282549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ADJUST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41313" y="4233671"/>
            <a:ext cx="2825496" cy="338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Continue, tweak, or drop the pursuit.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641313" y="3493007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35942" y="5586597"/>
            <a:ext cx="3186201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 i="1">
                <a:solidFill>
                  <a:srgbClr val="CDA44B"/>
                </a:solidFill>
                <a:latin typeface="Aptos"/>
              </a:rPr>
              <a:t>Clarity usually comes from </a:t>
            </a:r>
            <a:r>
              <a:rPr lang="en-US" sz="2100" b="1" i="1">
                <a:solidFill>
                  <a:srgbClr val="CDA44B"/>
                </a:solidFill>
                <a:latin typeface="Aptos"/>
              </a:rPr>
              <a:t>"</a:t>
            </a:r>
            <a:r>
              <a:rPr sz="2100" b="1" i="1">
                <a:solidFill>
                  <a:srgbClr val="CDA44B"/>
                </a:solidFill>
                <a:latin typeface="Aptos"/>
              </a:rPr>
              <a:t>movement</a:t>
            </a:r>
            <a:r>
              <a:rPr lang="en-US" sz="2100" b="1" i="1">
                <a:solidFill>
                  <a:srgbClr val="CDA44B"/>
                </a:solidFill>
                <a:latin typeface="Aptos"/>
              </a:rPr>
              <a:t>”…not waiting idle. BE PROACTIVE</a:t>
            </a:r>
            <a:endParaRPr sz="2100" b="1" i="1">
              <a:solidFill>
                <a:srgbClr val="CDA44B"/>
              </a:solidFill>
              <a:latin typeface="Apto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4F5F42A-4983-C412-C800-C23D06262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021" y="1855672"/>
            <a:ext cx="2536471" cy="35806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7472"/>
            <a:ext cx="12191695" cy="6858000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347472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DA44B"/>
                </a:solidFill>
                <a:latin typeface="Aptos"/>
              </a:rPr>
              <a:t>PURSUE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AF7"/>
                </a:solidFill>
                <a:latin typeface="Aptos Display"/>
              </a:rPr>
              <a:t>Start small. Build </a:t>
            </a:r>
            <a:r>
              <a:rPr lang="en-US" sz="3000" b="1">
                <a:solidFill>
                  <a:srgbClr val="FAFAF7"/>
                </a:solidFill>
                <a:latin typeface="Aptos Display"/>
              </a:rPr>
              <a:t>Confidence</a:t>
            </a:r>
            <a:r>
              <a:rPr sz="3000" b="1">
                <a:solidFill>
                  <a:srgbClr val="FAFAF7"/>
                </a:solidFill>
                <a:latin typeface="Aptos Display"/>
              </a:rPr>
              <a:t>.</a:t>
            </a:r>
            <a:r>
              <a:rPr lang="en-US" sz="3000" b="1">
                <a:solidFill>
                  <a:srgbClr val="FAFAF7"/>
                </a:solidFill>
                <a:latin typeface="Aptos Display"/>
              </a:rPr>
              <a:t>Discern.</a:t>
            </a:r>
            <a:endParaRPr sz="3000" b="1">
              <a:solidFill>
                <a:srgbClr val="FAFAF7"/>
              </a:solidFill>
              <a:latin typeface="Aptos Display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43026" y="1018332"/>
            <a:ext cx="4754880" cy="2560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99058" y="1258090"/>
            <a:ext cx="4242816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WAITING FOR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99058" y="1898170"/>
            <a:ext cx="4242816" cy="1446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Waiting for the perfect internship, club, or opportunity can cost you momentum</a:t>
            </a:r>
            <a:r>
              <a:rPr lang="en-US" sz="1400" b="0">
                <a:solidFill>
                  <a:srgbClr val="BCC5CF"/>
                </a:solidFill>
                <a:latin typeface="Aptos"/>
              </a:rPr>
              <a:t> can potentially stunt your growth.</a:t>
            </a:r>
            <a:br/>
            <a:br>
              <a:rPr/>
            </a:br>
            <a:r>
              <a:rPr lang="en-US" sz="1400" b="0">
                <a:solidFill>
                  <a:srgbClr val="BCC5CF"/>
                </a:solidFill>
                <a:latin typeface="Aptos"/>
              </a:rPr>
              <a:t>Your learning opportunities rest outside the bounds of your comfort zone.</a:t>
            </a:r>
            <a:endParaRPr sz="1400" b="0">
              <a:solidFill>
                <a:srgbClr val="BCC5CF"/>
              </a:solidFill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99058" y="1157505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143026" y="3950208"/>
            <a:ext cx="4754880" cy="2560320"/>
          </a:xfrm>
          <a:prstGeom prst="roundRect">
            <a:avLst/>
          </a:prstGeom>
          <a:solidFill>
            <a:srgbClr val="112A44"/>
          </a:solidFill>
          <a:ln>
            <a:solidFill>
              <a:srgbClr val="3748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99058" y="4206241"/>
            <a:ext cx="424281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AFAF7"/>
                </a:solidFill>
                <a:latin typeface="Aptos Display"/>
              </a:rPr>
              <a:t>START SMALL 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99058" y="4846321"/>
            <a:ext cx="4242816" cy="1481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BCC5CF"/>
                </a:solidFill>
                <a:latin typeface="Aptos"/>
              </a:rPr>
              <a:t>Take the part-time role. Volunteer. Help on a project. Ask to shadow.</a:t>
            </a:r>
            <a:br/>
            <a:br/>
            <a:r>
              <a:rPr sz="1400" b="0">
                <a:solidFill>
                  <a:srgbClr val="BCC5CF"/>
                </a:solidFill>
                <a:latin typeface="Aptos"/>
              </a:rPr>
              <a:t>Small experiences build skills, relationships, and proof.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99058" y="4105656"/>
            <a:ext cx="566928" cy="32004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3EE2D7-DC85-80A2-92EE-7B79DF472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292" y="1855946"/>
            <a:ext cx="4394027" cy="39712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55806"/>
            <a:ext cx="20530601" cy="6656832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347472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DA44B"/>
                </a:solidFill>
                <a:latin typeface="Aptos"/>
              </a:rPr>
              <a:t>GROW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AF7"/>
                </a:solidFill>
                <a:latin typeface="Aptos Display"/>
              </a:rPr>
              <a:t>Cultivate what you discover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2816" y="2782673"/>
            <a:ext cx="384958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700" b="1">
                <a:solidFill>
                  <a:srgbClr val="FAFAF7"/>
                </a:solidFill>
                <a:latin typeface="Aptos"/>
              </a:rPr>
              <a:t>BUILD SKILLS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2816" y="3177871"/>
            <a:ext cx="384958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700" b="1">
                <a:solidFill>
                  <a:srgbClr val="FAFAF7"/>
                </a:solidFill>
                <a:latin typeface="Aptos"/>
              </a:rPr>
              <a:t>FIND MENTORS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00251" y="3584222"/>
            <a:ext cx="440542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700" b="1">
                <a:solidFill>
                  <a:srgbClr val="FAFAF7"/>
                </a:solidFill>
                <a:latin typeface="Aptos"/>
              </a:rPr>
              <a:t>BUILD A</a:t>
            </a:r>
            <a:r>
              <a:rPr lang="en-US" sz="1700" b="1">
                <a:solidFill>
                  <a:srgbClr val="FAFAF7"/>
                </a:solidFill>
                <a:latin typeface="Aptos"/>
              </a:rPr>
              <a:t> Collection of Experiences</a:t>
            </a:r>
            <a:endParaRPr sz="17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22816" y="3990575"/>
            <a:ext cx="384958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700" b="1">
                <a:solidFill>
                  <a:srgbClr val="FAFAF7"/>
                </a:solidFill>
                <a:latin typeface="Aptos"/>
              </a:rPr>
              <a:t>SEEK FEEDBACK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2816" y="4419230"/>
            <a:ext cx="384958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sz="1700" b="1">
                <a:solidFill>
                  <a:srgbClr val="FAFAF7"/>
                </a:solidFill>
                <a:latin typeface="Aptos"/>
              </a:rPr>
              <a:t>REASSESS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A084D0-3E99-D871-6B10-641DB93C7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721" y="3994579"/>
            <a:ext cx="3467099" cy="22920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E9651B-3E8D-AA85-BAE5-0AAB87599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721" y="1537541"/>
            <a:ext cx="3467100" cy="2311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97510B-BA14-E3D7-BA45-E5886D3BF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2" y="3975203"/>
            <a:ext cx="3467100" cy="2311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1168"/>
            <a:ext cx="12191695" cy="6698652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347472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DA44B"/>
                </a:solidFill>
                <a:latin typeface="Aptos"/>
              </a:rPr>
              <a:t>MY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713232"/>
            <a:ext cx="1060704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AFAF7"/>
                </a:solidFill>
                <a:latin typeface="Aptos Display"/>
              </a:rPr>
              <a:t>A winding path can still have direction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1426464"/>
            <a:ext cx="960120" cy="41148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36576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BCC5CF"/>
                </a:solidFill>
                <a:latin typeface="Aptos"/>
              </a:rPr>
              <a:t>10</a:t>
            </a:r>
          </a:p>
        </p:txBody>
      </p:sp>
      <p:sp>
        <p:nvSpPr>
          <p:cNvPr id="7" name="Oval 6"/>
          <p:cNvSpPr/>
          <p:nvPr/>
        </p:nvSpPr>
        <p:spPr>
          <a:xfrm>
            <a:off x="475488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2816352"/>
            <a:ext cx="1088136" cy="6001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STUDENT </a:t>
            </a:r>
          </a:p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ATHLETE</a:t>
            </a:r>
          </a:p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(CMIT) 4yrs</a:t>
            </a:r>
            <a:endParaRPr sz="11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7360" y="281635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10" name="Oval 9"/>
          <p:cNvSpPr/>
          <p:nvPr/>
        </p:nvSpPr>
        <p:spPr>
          <a:xfrm>
            <a:off x="2139696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85416" y="2701379"/>
            <a:ext cx="1088136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STUDENT</a:t>
            </a:r>
          </a:p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ATHLETE</a:t>
            </a:r>
          </a:p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(Undergrad,  Chicago) 4yrs</a:t>
            </a:r>
            <a:endParaRPr sz="11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01568" y="281635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13" name="Oval 12"/>
          <p:cNvSpPr/>
          <p:nvPr/>
        </p:nvSpPr>
        <p:spPr>
          <a:xfrm>
            <a:off x="3803904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877056" y="2816352"/>
            <a:ext cx="1088136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Master’s </a:t>
            </a:r>
            <a:r>
              <a:rPr sz="1100" b="1">
                <a:solidFill>
                  <a:srgbClr val="FAFAF7"/>
                </a:solidFill>
                <a:latin typeface="Aptos"/>
              </a:rPr>
              <a:t>PUBLIC HEALTH</a:t>
            </a:r>
            <a:r>
              <a:rPr lang="en-US" sz="1100" b="1">
                <a:solidFill>
                  <a:srgbClr val="FAFAF7"/>
                </a:solidFill>
                <a:latin typeface="Aptos"/>
              </a:rPr>
              <a:t> (UMD 4yrs)</a:t>
            </a:r>
            <a:endParaRPr sz="11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5776" y="281635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16" name="Oval 15"/>
          <p:cNvSpPr/>
          <p:nvPr/>
        </p:nvSpPr>
        <p:spPr>
          <a:xfrm>
            <a:off x="5468112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541264" y="2816352"/>
            <a:ext cx="1088136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COMMUNITY HEALTH</a:t>
            </a:r>
            <a:endParaRPr sz="11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29984" y="281635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19" name="Oval 18"/>
          <p:cNvSpPr/>
          <p:nvPr/>
        </p:nvSpPr>
        <p:spPr>
          <a:xfrm>
            <a:off x="7132320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205472" y="2816352"/>
            <a:ext cx="1088136" cy="6001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MEDICAL SCHOOL</a:t>
            </a:r>
          </a:p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(4yrs)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192" y="281635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22" name="Oval 21"/>
          <p:cNvSpPr/>
          <p:nvPr/>
        </p:nvSpPr>
        <p:spPr>
          <a:xfrm>
            <a:off x="8796528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869680" y="2816352"/>
            <a:ext cx="1088136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RESIDENCY</a:t>
            </a:r>
          </a:p>
          <a:p>
            <a:pPr algn="ctr"/>
            <a:r>
              <a:rPr lang="en-US" sz="1100" b="1">
                <a:solidFill>
                  <a:srgbClr val="FAFAF7"/>
                </a:solidFill>
                <a:latin typeface="Aptos"/>
              </a:rPr>
              <a:t>5yrs)</a:t>
            </a:r>
            <a:endParaRPr sz="1100" b="1">
              <a:solidFill>
                <a:srgbClr val="FAFAF7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058400" y="2816352"/>
            <a:ext cx="365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DA44B"/>
                </a:solidFill>
                <a:latin typeface="Aptos"/>
              </a:rPr>
              <a:t>→</a:t>
            </a:r>
          </a:p>
        </p:txBody>
      </p:sp>
      <p:sp>
        <p:nvSpPr>
          <p:cNvPr id="25" name="Oval 24"/>
          <p:cNvSpPr/>
          <p:nvPr/>
        </p:nvSpPr>
        <p:spPr>
          <a:xfrm>
            <a:off x="10460736" y="2468880"/>
            <a:ext cx="1234440" cy="1234440"/>
          </a:xfrm>
          <a:prstGeom prst="ellipse">
            <a:avLst/>
          </a:prstGeom>
          <a:solidFill>
            <a:srgbClr val="112A44"/>
          </a:solidFill>
          <a:ln>
            <a:solidFill>
              <a:srgbClr val="CD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33888" y="2816352"/>
            <a:ext cx="108813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AFAF7"/>
                </a:solidFill>
                <a:latin typeface="Aptos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4343400"/>
            <a:ext cx="8595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FAFAF7"/>
                </a:solidFill>
                <a:latin typeface="Aptos Display"/>
              </a:rPr>
              <a:t>The traditional route isn't always the best route for you.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65960" y="5010912"/>
            <a:ext cx="8321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CDA44B"/>
                </a:solidFill>
                <a:latin typeface="Aptos"/>
              </a:rPr>
              <a:t>I can know my direction without knowing every destination.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1168"/>
            <a:ext cx="12191695" cy="6656832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32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CDA44B"/>
                </a:solidFill>
                <a:latin typeface="Aptos"/>
              </a:rPr>
              <a:t>ONE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417320"/>
            <a:ext cx="99212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AFAF7"/>
                </a:solidFill>
                <a:latin typeface="Aptos Display"/>
              </a:rPr>
              <a:t>Don't leave college only with a degree.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514600"/>
            <a:ext cx="99212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CDA44B"/>
                </a:solidFill>
                <a:latin typeface="Aptos Display"/>
              </a:rPr>
              <a:t>Leave knowing yourself better than when you arrived.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3977639"/>
            <a:ext cx="7589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FAFAF7"/>
                </a:solidFill>
                <a:latin typeface="Aptos Display"/>
              </a:rPr>
              <a:t>Try. Reflect. Adjust. Keep moving.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5074920"/>
            <a:ext cx="55778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A44B"/>
                </a:solidFill>
                <a:latin typeface="Aptos Display"/>
              </a:rPr>
              <a:t>IMPACT BEFORE TITLE.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5897880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BCC5CF"/>
                </a:solidFill>
                <a:latin typeface="Aptos"/>
              </a:rPr>
              <a:t>Questions?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6492240"/>
            <a:ext cx="7315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CC5CF"/>
                </a:solidFill>
                <a:latin typeface="Aptos"/>
              </a:rPr>
              <a:t>TYREN BROWN, MPH (c)  •  FINDING YOUR CALLING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313680" y="0"/>
            <a:ext cx="109728" cy="6858000"/>
          </a:xfrm>
          <a:prstGeom prst="rect">
            <a:avLst/>
          </a:prstGeom>
          <a:solidFill>
            <a:srgbClr val="CD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70880" y="955040"/>
            <a:ext cx="67665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FAFAF7"/>
                </a:solidFill>
                <a:latin typeface="Aptos Display"/>
              </a:rPr>
              <a:t>TYREN BROWN, MPH (c)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70880" y="1640840"/>
            <a:ext cx="5943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CDA44B"/>
                </a:solidFill>
                <a:latin typeface="Aptos"/>
              </a:rPr>
              <a:t>ASPIRING PHYSICIAN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70880" y="2235200"/>
            <a:ext cx="612648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F1EDE1"/>
                </a:solidFill>
                <a:latin typeface="Aptos"/>
              </a:rPr>
              <a:t>Public Speaker  •  Community Health Researcher</a:t>
            </a:r>
            <a:br/>
            <a:r>
              <a:rPr sz="1600" b="0">
                <a:solidFill>
                  <a:srgbClr val="F1EDE1"/>
                </a:solidFill>
                <a:latin typeface="Aptos"/>
              </a:rPr>
              <a:t>Professional Development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70880" y="360680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FAFAF7"/>
                </a:solidFill>
                <a:latin typeface="Aptos"/>
              </a:rPr>
              <a:t>CONNECT WITH 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70880" y="4201160"/>
            <a:ext cx="5943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AFAF7"/>
                </a:solidFill>
                <a:latin typeface="Aptos"/>
              </a:rPr>
              <a:t>LinkedIn  —  Tyren Brown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70880" y="4704080"/>
            <a:ext cx="6583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FAFAF7"/>
                </a:solidFill>
                <a:latin typeface="Aptos"/>
              </a:rPr>
              <a:t>Email  —  TheAnatomyofImpact@gmail.com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70880" y="5207000"/>
            <a:ext cx="6583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FAFAF7"/>
                </a:solidFill>
                <a:latin typeface="Aptos"/>
              </a:rPr>
              <a:t>Website  —  TheAnatomyofImpact.com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0880" y="5938520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CDA44B"/>
                </a:solidFill>
                <a:latin typeface="Aptos Display"/>
              </a:rPr>
              <a:t>Impact before title.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4DBEA1-7A33-20F1-7ED8-0DFAE27D0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673" y="1041400"/>
            <a:ext cx="5336338" cy="4927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ee2d6d72-9535-4242-a077-acf185782f9b}" enabled="0" method="" siteId="{ee2d6d72-9535-4242-a077-acf185782f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672</Words>
  <Application>Microsoft Office PowerPoint</Application>
  <PresentationFormat>Widescreen</PresentationFormat>
  <Paragraphs>123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Tyren Lamont Brown</cp:lastModifiedBy>
  <cp:revision>3</cp:revision>
  <dcterms:created xsi:type="dcterms:W3CDTF">2013-01-27T09:14:16Z</dcterms:created>
  <dcterms:modified xsi:type="dcterms:W3CDTF">2026-10-25T00:16:48Z</dcterms:modified>
  <cp:category/>
</cp:coreProperties>
</file>